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igra Extra-Light" panose="020B0604020202020204" charset="-94"/>
      <p:regular r:id="rId15"/>
    </p:embeddedFont>
    <p:embeddedFont>
      <p:font typeface="Migra Extra-Light Italics" panose="020B0604020202020204" charset="-94"/>
      <p:regular r:id="rId16"/>
    </p:embeddedFont>
    <p:embeddedFont>
      <p:font typeface="Migra Ultra-Bold" panose="020B0604020202020204" charset="-94"/>
      <p:regular r:id="rId17"/>
    </p:embeddedFont>
    <p:embeddedFont>
      <p:font typeface="Migra Ultra-Bold Italics" panose="020B0604020202020204" charset="-94"/>
      <p:regular r:id="rId18"/>
    </p:embeddedFont>
    <p:embeddedFont>
      <p:font typeface="Open Sauce" panose="020B0604020202020204" charset="-94"/>
      <p:regular r:id="rId19"/>
    </p:embeddedFont>
    <p:embeddedFont>
      <p:font typeface="Open Sauce Bold" panose="020B0604020202020204" charset="-94"/>
      <p:regular r:id="rId20"/>
    </p:embeddedFont>
    <p:embeddedFont>
      <p:font typeface="Open Sauce Light Italics" panose="020B0604020202020204" charset="-9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sv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30" r="-19230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3687485" y="8425197"/>
            <a:ext cx="10913029" cy="695253"/>
            <a:chOff x="0" y="0"/>
            <a:chExt cx="3691568" cy="2351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1568" cy="235184"/>
            </a:xfrm>
            <a:custGeom>
              <a:avLst/>
              <a:gdLst/>
              <a:ahLst/>
              <a:cxnLst/>
              <a:rect l="l" t="t" r="r" b="b"/>
              <a:pathLst>
                <a:path w="3691568" h="235184">
                  <a:moveTo>
                    <a:pt x="0" y="0"/>
                  </a:moveTo>
                  <a:lnTo>
                    <a:pt x="3691568" y="0"/>
                  </a:lnTo>
                  <a:lnTo>
                    <a:pt x="3691568" y="235184"/>
                  </a:lnTo>
                  <a:lnTo>
                    <a:pt x="0" y="235184"/>
                  </a:lnTo>
                  <a:close/>
                </a:path>
              </a:pathLst>
            </a:custGeom>
            <a:solidFill>
              <a:srgbClr val="363D46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AutoShape 5"/>
          <p:cNvSpPr/>
          <p:nvPr/>
        </p:nvSpPr>
        <p:spPr>
          <a:xfrm>
            <a:off x="-534603" y="9479661"/>
            <a:ext cx="1714146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884099" y="5724421"/>
            <a:ext cx="2519802" cy="251980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097" y="15621"/>
              <a:ext cx="6327648" cy="6327775"/>
            </a:xfrm>
            <a:custGeom>
              <a:avLst/>
              <a:gdLst/>
              <a:ahLst/>
              <a:cxnLst/>
              <a:rect l="l" t="t" r="r" b="b"/>
              <a:pathLst>
                <a:path w="6327648" h="6327775">
                  <a:moveTo>
                    <a:pt x="6134100" y="6327775"/>
                  </a:moveTo>
                  <a:lnTo>
                    <a:pt x="193548" y="6327775"/>
                  </a:lnTo>
                  <a:cubicBezTo>
                    <a:pt x="86614" y="6327775"/>
                    <a:pt x="0" y="6241034"/>
                    <a:pt x="0" y="6134227"/>
                  </a:cubicBezTo>
                  <a:lnTo>
                    <a:pt x="0" y="3163951"/>
                  </a:lnTo>
                  <a:cubicBezTo>
                    <a:pt x="0" y="1416558"/>
                    <a:pt x="1416558" y="0"/>
                    <a:pt x="3163824" y="0"/>
                  </a:cubicBezTo>
                  <a:lnTo>
                    <a:pt x="3163824" y="0"/>
                  </a:lnTo>
                  <a:cubicBezTo>
                    <a:pt x="4911217" y="0"/>
                    <a:pt x="6327648" y="1416558"/>
                    <a:pt x="6327648" y="3163824"/>
                  </a:cubicBezTo>
                  <a:lnTo>
                    <a:pt x="6327648" y="6134100"/>
                  </a:lnTo>
                  <a:cubicBezTo>
                    <a:pt x="6327648" y="6241034"/>
                    <a:pt x="6241034" y="6327775"/>
                    <a:pt x="6134100" y="6327775"/>
                  </a:cubicBezTo>
                  <a:close/>
                </a:path>
              </a:pathLst>
            </a:custGeom>
            <a:blipFill>
              <a:blip r:embed="rId5"/>
              <a:stretch>
                <a:fillRect t="-16665" b="-16665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5842" y="7493"/>
              <a:ext cx="6344158" cy="6344031"/>
            </a:xfrm>
            <a:custGeom>
              <a:avLst/>
              <a:gdLst/>
              <a:ahLst/>
              <a:cxnLst/>
              <a:rect l="l" t="t" r="r" b="b"/>
              <a:pathLst>
                <a:path w="6344158" h="6344031">
                  <a:moveTo>
                    <a:pt x="6152261" y="6344031"/>
                  </a:moveTo>
                  <a:lnTo>
                    <a:pt x="191897" y="6344031"/>
                  </a:lnTo>
                  <a:cubicBezTo>
                    <a:pt x="86106" y="6344031"/>
                    <a:pt x="0" y="6257925"/>
                    <a:pt x="0" y="6152134"/>
                  </a:cubicBezTo>
                  <a:lnTo>
                    <a:pt x="0" y="3172079"/>
                  </a:lnTo>
                  <a:cubicBezTo>
                    <a:pt x="0" y="2743835"/>
                    <a:pt x="83820" y="2328418"/>
                    <a:pt x="249301" y="1937385"/>
                  </a:cubicBezTo>
                  <a:cubicBezTo>
                    <a:pt x="409067" y="1559687"/>
                    <a:pt x="637794" y="1220470"/>
                    <a:pt x="929132" y="929132"/>
                  </a:cubicBezTo>
                  <a:cubicBezTo>
                    <a:pt x="1220470" y="637794"/>
                    <a:pt x="1559687" y="409067"/>
                    <a:pt x="1937385" y="249301"/>
                  </a:cubicBezTo>
                  <a:cubicBezTo>
                    <a:pt x="2328418" y="83947"/>
                    <a:pt x="2743835" y="0"/>
                    <a:pt x="3172079" y="0"/>
                  </a:cubicBezTo>
                  <a:cubicBezTo>
                    <a:pt x="3600323" y="0"/>
                    <a:pt x="4015740" y="83820"/>
                    <a:pt x="4406773" y="249301"/>
                  </a:cubicBezTo>
                  <a:cubicBezTo>
                    <a:pt x="4784471" y="409067"/>
                    <a:pt x="5123688" y="637794"/>
                    <a:pt x="5415026" y="929132"/>
                  </a:cubicBezTo>
                  <a:cubicBezTo>
                    <a:pt x="5706364" y="1220470"/>
                    <a:pt x="5935091" y="1559687"/>
                    <a:pt x="6094857" y="1937385"/>
                  </a:cubicBezTo>
                  <a:cubicBezTo>
                    <a:pt x="6260211" y="2328418"/>
                    <a:pt x="6344158" y="2743835"/>
                    <a:pt x="6344158" y="3172079"/>
                  </a:cubicBezTo>
                  <a:lnTo>
                    <a:pt x="6344158" y="6152261"/>
                  </a:lnTo>
                  <a:cubicBezTo>
                    <a:pt x="6344158" y="6258052"/>
                    <a:pt x="6258052" y="6344031"/>
                    <a:pt x="6152261" y="6344031"/>
                  </a:cubicBezTo>
                  <a:close/>
                  <a:moveTo>
                    <a:pt x="3172079" y="16383"/>
                  </a:moveTo>
                  <a:cubicBezTo>
                    <a:pt x="2746121" y="16383"/>
                    <a:pt x="2332736" y="99822"/>
                    <a:pt x="1943735" y="264414"/>
                  </a:cubicBezTo>
                  <a:cubicBezTo>
                    <a:pt x="1567942" y="423291"/>
                    <a:pt x="1230503" y="650875"/>
                    <a:pt x="940689" y="940689"/>
                  </a:cubicBezTo>
                  <a:cubicBezTo>
                    <a:pt x="650875" y="1230503"/>
                    <a:pt x="423291" y="1567942"/>
                    <a:pt x="264414" y="1943735"/>
                  </a:cubicBezTo>
                  <a:cubicBezTo>
                    <a:pt x="99822" y="2332736"/>
                    <a:pt x="16510" y="2745994"/>
                    <a:pt x="16510" y="3172079"/>
                  </a:cubicBezTo>
                  <a:lnTo>
                    <a:pt x="16510" y="6152261"/>
                  </a:lnTo>
                  <a:cubicBezTo>
                    <a:pt x="16510" y="6249035"/>
                    <a:pt x="95250" y="6327775"/>
                    <a:pt x="192024" y="6327775"/>
                  </a:cubicBezTo>
                  <a:lnTo>
                    <a:pt x="6152388" y="6327775"/>
                  </a:lnTo>
                  <a:cubicBezTo>
                    <a:pt x="6249162" y="6327775"/>
                    <a:pt x="6327902" y="6249035"/>
                    <a:pt x="6327902" y="6152261"/>
                  </a:cubicBezTo>
                  <a:lnTo>
                    <a:pt x="6327902" y="3172079"/>
                  </a:lnTo>
                  <a:cubicBezTo>
                    <a:pt x="6327902" y="2746121"/>
                    <a:pt x="6244463" y="2332736"/>
                    <a:pt x="6079871" y="1943735"/>
                  </a:cubicBezTo>
                  <a:cubicBezTo>
                    <a:pt x="5920994" y="1567942"/>
                    <a:pt x="5693410" y="1230503"/>
                    <a:pt x="5403596" y="940689"/>
                  </a:cubicBezTo>
                  <a:cubicBezTo>
                    <a:pt x="5113782" y="650875"/>
                    <a:pt x="4776343" y="423291"/>
                    <a:pt x="4400550" y="264414"/>
                  </a:cubicBezTo>
                  <a:cubicBezTo>
                    <a:pt x="4011422" y="99822"/>
                    <a:pt x="3598164" y="16383"/>
                    <a:pt x="3172079" y="163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61373" y="1113767"/>
            <a:ext cx="8965254" cy="171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  <a:spcBef>
                <a:spcPct val="0"/>
              </a:spcBef>
            </a:pPr>
            <a:r>
              <a:rPr lang="en-US" sz="9499">
                <a:solidFill>
                  <a:srgbClr val="FFFFFF"/>
                </a:solidFill>
                <a:latin typeface="Migra Ultra-Bold"/>
              </a:rPr>
              <a:t>PYTON PROJE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5080" y="928122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729" y="839788"/>
            <a:ext cx="327180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uce"/>
              </a:rPr>
              <a:t>TARIH 25.12.2023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4601" y="2548870"/>
            <a:ext cx="13411200" cy="340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  <a:spcBef>
                <a:spcPct val="0"/>
              </a:spcBef>
            </a:pPr>
            <a:r>
              <a:rPr lang="en-US" sz="9500" dirty="0" err="1">
                <a:solidFill>
                  <a:srgbClr val="FFFFFF"/>
                </a:solidFill>
                <a:latin typeface="Migra Extra-Light Italics"/>
              </a:rPr>
              <a:t>Akıllı</a:t>
            </a:r>
            <a:r>
              <a:rPr lang="en-US" sz="9500" dirty="0">
                <a:solidFill>
                  <a:srgbClr val="FFFFFF"/>
                </a:solidFill>
                <a:latin typeface="Migra Extra-Light Italics"/>
              </a:rPr>
              <a:t> </a:t>
            </a:r>
            <a:r>
              <a:rPr lang="en-US" sz="9500" dirty="0" err="1">
                <a:solidFill>
                  <a:srgbClr val="FFFFFF"/>
                </a:solidFill>
                <a:latin typeface="Migra Extra-Light Italics"/>
              </a:rPr>
              <a:t>Seyahat</a:t>
            </a:r>
            <a:r>
              <a:rPr lang="en-US" sz="9500" dirty="0">
                <a:solidFill>
                  <a:srgbClr val="FFFFFF"/>
                </a:solidFill>
                <a:latin typeface="Migra Extra-Light Italics"/>
              </a:rPr>
              <a:t> </a:t>
            </a:r>
            <a:r>
              <a:rPr lang="en-US" sz="9500" dirty="0" err="1">
                <a:solidFill>
                  <a:srgbClr val="FFFFFF"/>
                </a:solidFill>
                <a:latin typeface="Migra Extra-Light Italics"/>
              </a:rPr>
              <a:t>Yönetimi</a:t>
            </a:r>
            <a:r>
              <a:rPr lang="en-US" sz="9500" dirty="0">
                <a:solidFill>
                  <a:srgbClr val="FFFFFF"/>
                </a:solidFill>
                <a:latin typeface="Migra Extra-Light Italics"/>
              </a:rPr>
              <a:t> </a:t>
            </a:r>
            <a:r>
              <a:rPr lang="en-US" sz="9500" dirty="0" err="1">
                <a:solidFill>
                  <a:srgbClr val="FFFFFF"/>
                </a:solidFill>
                <a:latin typeface="Migra Extra-Light Italics"/>
              </a:rPr>
              <a:t>Uygulaması</a:t>
            </a:r>
            <a:endParaRPr lang="en-US" sz="9500" dirty="0">
              <a:solidFill>
                <a:srgbClr val="FFFFFF"/>
              </a:solidFill>
              <a:latin typeface="Migra Extra-Light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87485" y="8282322"/>
            <a:ext cx="10475485" cy="89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  <a:spcBef>
                <a:spcPct val="0"/>
              </a:spcBef>
            </a:pPr>
            <a:r>
              <a:rPr lang="en-US" sz="4971">
                <a:solidFill>
                  <a:srgbClr val="FFFFFF"/>
                </a:solidFill>
                <a:latin typeface="Migra Extra-Light Italics"/>
              </a:rPr>
              <a:t>Hazırlayan:Yasin Emre Şentürk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9074" y="9580849"/>
            <a:ext cx="7809853" cy="65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  <a:spcBef>
                <a:spcPct val="0"/>
              </a:spcBef>
            </a:pPr>
            <a:r>
              <a:rPr lang="en-US" sz="3706">
                <a:solidFill>
                  <a:srgbClr val="FFFFFF"/>
                </a:solidFill>
                <a:latin typeface="Migra Extra-Light Italics"/>
              </a:rPr>
              <a:t>MBP-207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15541" y="7129075"/>
            <a:ext cx="10475485" cy="80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0"/>
              </a:lnSpc>
              <a:spcBef>
                <a:spcPct val="0"/>
              </a:spcBef>
            </a:pPr>
            <a:r>
              <a:rPr lang="en-US" sz="4471">
                <a:solidFill>
                  <a:srgbClr val="FFFFFF"/>
                </a:solidFill>
                <a:latin typeface="Migra Extra-Light Italics"/>
              </a:rPr>
              <a:t>Öğrt:Burak Evrentuğ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115859"/>
            <a:chOff x="0" y="0"/>
            <a:chExt cx="24384000" cy="41544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641" b="38641"/>
            <a:stretch>
              <a:fillRect/>
            </a:stretch>
          </p:blipFill>
          <p:spPr>
            <a:xfrm>
              <a:off x="0" y="0"/>
              <a:ext cx="24384000" cy="41544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39608" y="5518352"/>
            <a:ext cx="2451187" cy="245118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93561" y="5518352"/>
            <a:ext cx="2451187" cy="245118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69189" y="5518352"/>
            <a:ext cx="2451187" cy="245118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79069" y="5423374"/>
            <a:ext cx="2451187" cy="245118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15356" y="5423374"/>
            <a:ext cx="2451187" cy="245118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-534603" y="9479661"/>
            <a:ext cx="17141464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573087" y="5751835"/>
            <a:ext cx="1984229" cy="198422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00" b="-25000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27041" y="5751835"/>
            <a:ext cx="1984229" cy="1984221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9999" r="-29999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02668" y="5751835"/>
            <a:ext cx="1984229" cy="1984221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829" r="-4412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56622" y="5656857"/>
            <a:ext cx="1984229" cy="1984221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8835" y="5656857"/>
            <a:ext cx="1984229" cy="1984221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5000" b="-25000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509487" y="5423374"/>
            <a:ext cx="2451187" cy="245118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742966" y="5656857"/>
            <a:ext cx="1984229" cy="1984221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9685" r="-3968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293610" y="3052011"/>
            <a:ext cx="9700780" cy="161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33333"/>
                </a:solidFill>
                <a:latin typeface="Migra Ultra-Bold"/>
              </a:rPr>
              <a:t>İçerik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7294" y="8223696"/>
            <a:ext cx="1775817" cy="7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363D46"/>
                </a:solidFill>
                <a:latin typeface="Open Sauce"/>
              </a:rPr>
              <a:t>Amaç  Ve Planlama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735080" y="930027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Open Sauce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78029" y="8263555"/>
            <a:ext cx="2682252" cy="3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33333"/>
                </a:solidFill>
                <a:latin typeface="Open Sauce"/>
              </a:rPr>
              <a:t>Kullanılan Teknolojiler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85838" y="8248388"/>
            <a:ext cx="2417889" cy="62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33333"/>
                </a:solidFill>
                <a:latin typeface="Open Sauce"/>
              </a:rPr>
              <a:t>Uygulama İşleyişi Ve Çalışması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25059" y="8248388"/>
            <a:ext cx="2447354" cy="3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33333"/>
                </a:solidFill>
                <a:latin typeface="Open Sauce"/>
              </a:rPr>
              <a:t>Zorlandığım Noktalar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788230" y="8248388"/>
            <a:ext cx="2083126" cy="3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33333"/>
                </a:solidFill>
                <a:latin typeface="Open Sauce"/>
              </a:rPr>
              <a:t>Kazanımlar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9608" y="571183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uce"/>
              </a:rPr>
              <a:t>AKILLI SEYAHAT YÖNETIMI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82360" y="8248388"/>
            <a:ext cx="2083126" cy="3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33333"/>
                </a:solidFill>
                <a:latin typeface="Open Sauce"/>
              </a:rPr>
              <a:t>Kaynakçalar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AutoShape 3"/>
          <p:cNvSpPr/>
          <p:nvPr/>
        </p:nvSpPr>
        <p:spPr>
          <a:xfrm>
            <a:off x="1234037" y="3359157"/>
            <a:ext cx="4407915" cy="0"/>
          </a:xfrm>
          <a:prstGeom prst="line">
            <a:avLst/>
          </a:prstGeom>
          <a:ln w="19050" cap="rnd">
            <a:solidFill>
              <a:srgbClr val="F5F0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675828" y="3727537"/>
            <a:ext cx="8245062" cy="4888626"/>
            <a:chOff x="0" y="0"/>
            <a:chExt cx="2657743" cy="15758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7743" cy="1575817"/>
            </a:xfrm>
            <a:custGeom>
              <a:avLst/>
              <a:gdLst/>
              <a:ahLst/>
              <a:cxnLst/>
              <a:rect l="l" t="t" r="r" b="b"/>
              <a:pathLst>
                <a:path w="2657743" h="1575817">
                  <a:moveTo>
                    <a:pt x="0" y="0"/>
                  </a:moveTo>
                  <a:lnTo>
                    <a:pt x="2657743" y="0"/>
                  </a:lnTo>
                  <a:lnTo>
                    <a:pt x="2657743" y="1575817"/>
                  </a:lnTo>
                  <a:lnTo>
                    <a:pt x="0" y="1575817"/>
                  </a:lnTo>
                  <a:close/>
                </a:path>
              </a:pathLst>
            </a:custGeom>
            <a:solidFill>
              <a:srgbClr val="F5F0EB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/>
          <p:cNvSpPr/>
          <p:nvPr/>
        </p:nvSpPr>
        <p:spPr>
          <a:xfrm>
            <a:off x="913851" y="4040226"/>
            <a:ext cx="7769016" cy="4263247"/>
          </a:xfrm>
          <a:custGeom>
            <a:avLst/>
            <a:gdLst/>
            <a:ahLst/>
            <a:cxnLst/>
            <a:rect l="l" t="t" r="r" b="b"/>
            <a:pathLst>
              <a:path w="7769016" h="4263247">
                <a:moveTo>
                  <a:pt x="0" y="0"/>
                </a:moveTo>
                <a:lnTo>
                  <a:pt x="7769016" y="0"/>
                </a:lnTo>
                <a:lnTo>
                  <a:pt x="7769016" y="4263247"/>
                </a:lnTo>
                <a:lnTo>
                  <a:pt x="0" y="4263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AutoShape 7"/>
          <p:cNvSpPr/>
          <p:nvPr/>
        </p:nvSpPr>
        <p:spPr>
          <a:xfrm>
            <a:off x="-534603" y="9479661"/>
            <a:ext cx="1714146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1234037" y="1670171"/>
            <a:ext cx="6095288" cy="15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igra Extra-Light"/>
              </a:rPr>
              <a:t>Amaç?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37" y="4655820"/>
            <a:ext cx="7129471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363D46"/>
                </a:solidFill>
                <a:latin typeface="Open Sauce"/>
              </a:rPr>
              <a:t>Projemizdeki amaç seyahat eden insanların seyahatlerini kaydetmelerini , seyahatlerine panel üzerinden görüntüleme ve güncelleme yapabilmeyi amaçlıyoruz.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39788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uce"/>
              </a:rPr>
              <a:t>AKILLI SEYAHAT YÖNETIMI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5080" y="930027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036895" y="3378207"/>
            <a:ext cx="4407915" cy="0"/>
          </a:xfrm>
          <a:prstGeom prst="line">
            <a:avLst/>
          </a:prstGeom>
          <a:ln w="19050" cap="rnd">
            <a:solidFill>
              <a:srgbClr val="F5F0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4" name="Group 14"/>
          <p:cNvGrpSpPr/>
          <p:nvPr/>
        </p:nvGrpSpPr>
        <p:grpSpPr>
          <a:xfrm>
            <a:off x="9798871" y="3727537"/>
            <a:ext cx="8245062" cy="4888626"/>
            <a:chOff x="0" y="0"/>
            <a:chExt cx="2657743" cy="1575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7743" cy="1575817"/>
            </a:xfrm>
            <a:custGeom>
              <a:avLst/>
              <a:gdLst/>
              <a:ahLst/>
              <a:cxnLst/>
              <a:rect l="l" t="t" r="r" b="b"/>
              <a:pathLst>
                <a:path w="2657743" h="1575817">
                  <a:moveTo>
                    <a:pt x="0" y="0"/>
                  </a:moveTo>
                  <a:lnTo>
                    <a:pt x="2657743" y="0"/>
                  </a:lnTo>
                  <a:lnTo>
                    <a:pt x="2657743" y="1575817"/>
                  </a:lnTo>
                  <a:lnTo>
                    <a:pt x="0" y="1575817"/>
                  </a:lnTo>
                  <a:close/>
                </a:path>
              </a:pathLst>
            </a:custGeom>
            <a:solidFill>
              <a:srgbClr val="F5F0EB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036895" y="4040226"/>
            <a:ext cx="7769016" cy="4263247"/>
          </a:xfrm>
          <a:custGeom>
            <a:avLst/>
            <a:gdLst/>
            <a:ahLst/>
            <a:cxnLst/>
            <a:rect l="l" t="t" r="r" b="b"/>
            <a:pathLst>
              <a:path w="7769016" h="4263247">
                <a:moveTo>
                  <a:pt x="0" y="0"/>
                </a:moveTo>
                <a:lnTo>
                  <a:pt x="7769015" y="0"/>
                </a:lnTo>
                <a:lnTo>
                  <a:pt x="7769015" y="4263247"/>
                </a:lnTo>
                <a:lnTo>
                  <a:pt x="0" y="4263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TextBox 17"/>
          <p:cNvSpPr txBox="1"/>
          <p:nvPr/>
        </p:nvSpPr>
        <p:spPr>
          <a:xfrm>
            <a:off x="9798871" y="1670171"/>
            <a:ext cx="10106786" cy="15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igra Extra-Light"/>
              </a:rPr>
              <a:t>Planlama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56667" y="4295810"/>
            <a:ext cx="7129471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Konu seçimi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Pencere tasarımı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Tablo yapısı oluşturma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MySql Bağlantıları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Gerekli Entry,Button kısımları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Proje Çalıştırma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Sunum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D46"/>
                </a:solidFill>
                <a:latin typeface="Open Sauce"/>
              </a:rPr>
              <a:t>Rapor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363D46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4774">
            <a:off x="3374382" y="5129193"/>
            <a:ext cx="10287010" cy="0"/>
          </a:xfrm>
          <a:prstGeom prst="line">
            <a:avLst/>
          </a:prstGeom>
          <a:ln w="28575" cap="rnd">
            <a:solidFill>
              <a:srgbClr val="F5F0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AutoShape 3"/>
          <p:cNvSpPr/>
          <p:nvPr/>
        </p:nvSpPr>
        <p:spPr>
          <a:xfrm rot="4048">
            <a:off x="8517884" y="9474898"/>
            <a:ext cx="808897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382548" y="4338107"/>
            <a:ext cx="2747130" cy="2750568"/>
          </a:xfrm>
          <a:custGeom>
            <a:avLst/>
            <a:gdLst/>
            <a:ahLst/>
            <a:cxnLst/>
            <a:rect l="l" t="t" r="r" b="b"/>
            <a:pathLst>
              <a:path w="2747130" h="2750568">
                <a:moveTo>
                  <a:pt x="0" y="0"/>
                </a:moveTo>
                <a:lnTo>
                  <a:pt x="2747130" y="0"/>
                </a:lnTo>
                <a:lnTo>
                  <a:pt x="2747130" y="2750568"/>
                </a:lnTo>
                <a:lnTo>
                  <a:pt x="0" y="27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3830147" y="4338107"/>
            <a:ext cx="4273038" cy="2846912"/>
          </a:xfrm>
          <a:custGeom>
            <a:avLst/>
            <a:gdLst/>
            <a:ahLst/>
            <a:cxnLst/>
            <a:rect l="l" t="t" r="r" b="b"/>
            <a:pathLst>
              <a:path w="4273038" h="2846912">
                <a:moveTo>
                  <a:pt x="0" y="0"/>
                </a:moveTo>
                <a:lnTo>
                  <a:pt x="4273038" y="0"/>
                </a:lnTo>
                <a:lnTo>
                  <a:pt x="4273038" y="2846912"/>
                </a:lnTo>
                <a:lnTo>
                  <a:pt x="0" y="2846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959665" y="7442194"/>
            <a:ext cx="2340025" cy="2340025"/>
          </a:xfrm>
          <a:custGeom>
            <a:avLst/>
            <a:gdLst/>
            <a:ahLst/>
            <a:cxnLst/>
            <a:rect l="l" t="t" r="r" b="b"/>
            <a:pathLst>
              <a:path w="2340025" h="2340025">
                <a:moveTo>
                  <a:pt x="0" y="0"/>
                </a:moveTo>
                <a:lnTo>
                  <a:pt x="2340025" y="0"/>
                </a:lnTo>
                <a:lnTo>
                  <a:pt x="2340025" y="2340025"/>
                </a:lnTo>
                <a:lnTo>
                  <a:pt x="0" y="2340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682292" y="1550017"/>
            <a:ext cx="7814164" cy="122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7"/>
              </a:lnSpc>
            </a:pPr>
            <a:r>
              <a:rPr lang="en-US" sz="8299">
                <a:solidFill>
                  <a:srgbClr val="363D46"/>
                </a:solidFill>
                <a:latin typeface="Migra Extra-Light"/>
              </a:rPr>
              <a:t>Kullanılan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17728" y="679450"/>
            <a:ext cx="788727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63D46"/>
                </a:solidFill>
                <a:latin typeface="Open Sauce"/>
              </a:rPr>
              <a:t>PYTHON                          MYSQL               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35080" y="9285986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24510" y="2857033"/>
            <a:ext cx="5328512" cy="122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7"/>
              </a:lnSpc>
            </a:pPr>
            <a:r>
              <a:rPr lang="en-US" sz="8299">
                <a:solidFill>
                  <a:srgbClr val="333333"/>
                </a:solidFill>
                <a:latin typeface="Migra Extra-Light"/>
              </a:rPr>
              <a:t>Teknolojiler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2268" y="1819959"/>
            <a:ext cx="7109786" cy="1025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2"/>
              </a:lnSpc>
            </a:pPr>
            <a:r>
              <a:rPr lang="en-US" sz="4730">
                <a:solidFill>
                  <a:srgbClr val="333333"/>
                </a:solidFill>
                <a:latin typeface="Open Sauce Light Italics"/>
              </a:rPr>
              <a:t>Pycharm  kullanarak kodlarımı yazmaya başladım. Projemde”Tkinter” kütüphanesini kullandım.</a:t>
            </a:r>
          </a:p>
          <a:p>
            <a:pPr algn="ctr">
              <a:lnSpc>
                <a:spcPts val="6062"/>
              </a:lnSpc>
            </a:pPr>
            <a:r>
              <a:rPr lang="en-US" sz="4330">
                <a:solidFill>
                  <a:srgbClr val="333333"/>
                </a:solidFill>
                <a:latin typeface="Open Sauce Light Italics"/>
              </a:rPr>
              <a:t>Veritabanı olarak MySql</a:t>
            </a:r>
          </a:p>
          <a:p>
            <a:pPr algn="ctr">
              <a:lnSpc>
                <a:spcPts val="6062"/>
              </a:lnSpc>
            </a:pPr>
            <a:r>
              <a:rPr lang="en-US" sz="4330">
                <a:solidFill>
                  <a:srgbClr val="333333"/>
                </a:solidFill>
                <a:latin typeface="Open Sauce Light Italics"/>
              </a:rPr>
              <a:t>kullandım.(Tablolar ve bağlantı)</a:t>
            </a:r>
          </a:p>
          <a:p>
            <a:pPr algn="ctr">
              <a:lnSpc>
                <a:spcPts val="6062"/>
              </a:lnSpc>
            </a:pPr>
            <a:endParaRPr lang="en-US" sz="4330">
              <a:solidFill>
                <a:srgbClr val="333333"/>
              </a:solidFill>
              <a:latin typeface="Open Sauce Light Italics"/>
            </a:endParaRPr>
          </a:p>
          <a:p>
            <a:pPr algn="ctr">
              <a:lnSpc>
                <a:spcPts val="6062"/>
              </a:lnSpc>
            </a:pPr>
            <a:endParaRPr lang="en-US" sz="4330">
              <a:solidFill>
                <a:srgbClr val="333333"/>
              </a:solidFill>
              <a:latin typeface="Open Sauce Light Italics"/>
            </a:endParaRPr>
          </a:p>
          <a:p>
            <a:pPr algn="ctr">
              <a:lnSpc>
                <a:spcPts val="6062"/>
              </a:lnSpc>
            </a:pPr>
            <a:endParaRPr lang="en-US" sz="4330">
              <a:solidFill>
                <a:srgbClr val="333333"/>
              </a:solidFill>
              <a:latin typeface="Open Sauce Light Italics"/>
            </a:endParaRPr>
          </a:p>
          <a:p>
            <a:pPr algn="ctr">
              <a:lnSpc>
                <a:spcPts val="6062"/>
              </a:lnSpc>
            </a:pPr>
            <a:endParaRPr lang="en-US" sz="4330">
              <a:solidFill>
                <a:srgbClr val="333333"/>
              </a:solidFill>
              <a:latin typeface="Open Sauce Light Italics"/>
            </a:endParaRPr>
          </a:p>
          <a:p>
            <a:pPr algn="ctr">
              <a:lnSpc>
                <a:spcPts val="6062"/>
              </a:lnSpc>
            </a:pPr>
            <a:endParaRPr lang="en-US" sz="4330">
              <a:solidFill>
                <a:srgbClr val="333333"/>
              </a:solidFill>
              <a:latin typeface="Open Sauce Light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2548" y="420370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F7A43"/>
                </a:solidFill>
                <a:latin typeface="Open Sauce"/>
              </a:rPr>
              <a:t>AKILLI SEYAHAT YÖNETIMI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89608" y="1376962"/>
            <a:ext cx="10205245" cy="161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33333"/>
                </a:solidFill>
                <a:latin typeface="Migra Extra-Light"/>
              </a:rPr>
              <a:t>Uygulamanın İşleyişi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22401" y="2786663"/>
            <a:ext cx="7472452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33333"/>
                </a:solidFill>
                <a:latin typeface="Migra Ultra-Bold Italics"/>
              </a:rPr>
              <a:t>Ve  Çalışması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78222" y="5061822"/>
            <a:ext cx="14356858" cy="375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6"/>
              </a:lnSpc>
              <a:spcBef>
                <a:spcPct val="0"/>
              </a:spcBef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Günlük hayatında çok fazla seyahat eden kişi kayıt ol kısmından kayıt olduktan sonra , uygulama içerisinde kendi giriş bilgilerini kullanıyor ve sonrasında seyahat ekleme penceresinde seyahatlerini görüntüledikten sonra orda daha önce oluşturduğu seyahatleri de görebilir üzerine tıklama işlemi ile seyahati güncelleme özelliği  bulunmaktadır.</a:t>
            </a:r>
          </a:p>
        </p:txBody>
      </p:sp>
      <p:sp>
        <p:nvSpPr>
          <p:cNvPr id="5" name="AutoShape 5"/>
          <p:cNvSpPr/>
          <p:nvPr/>
        </p:nvSpPr>
        <p:spPr>
          <a:xfrm rot="4048">
            <a:off x="8517884" y="9474898"/>
            <a:ext cx="808897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>
            <a:off x="9405424" y="4814040"/>
            <a:ext cx="250640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6735080" y="9285986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39788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33333"/>
                </a:solidFill>
                <a:latin typeface="Open Sauce"/>
              </a:rPr>
              <a:t>AKILLI SEYAHAT YÖNETIMI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22395" y="5496766"/>
            <a:ext cx="9465605" cy="4790234"/>
            <a:chOff x="0" y="0"/>
            <a:chExt cx="12620807" cy="6386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021" b="12021"/>
            <a:stretch>
              <a:fillRect/>
            </a:stretch>
          </p:blipFill>
          <p:spPr>
            <a:xfrm>
              <a:off x="0" y="0"/>
              <a:ext cx="12620807" cy="638697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4048">
            <a:off x="8517884" y="9474898"/>
            <a:ext cx="808897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 rot="-5404774">
            <a:off x="3657459" y="5129193"/>
            <a:ext cx="10287010" cy="0"/>
          </a:xfrm>
          <a:prstGeom prst="line">
            <a:avLst/>
          </a:prstGeom>
          <a:ln w="28575" cap="rnd">
            <a:solidFill>
              <a:srgbClr val="AF7A4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862663" y="2051436"/>
            <a:ext cx="487624" cy="487624"/>
          </a:xfrm>
          <a:custGeom>
            <a:avLst/>
            <a:gdLst/>
            <a:ahLst/>
            <a:cxnLst/>
            <a:rect l="l" t="t" r="r" b="b"/>
            <a:pathLst>
              <a:path w="487624" h="487624">
                <a:moveTo>
                  <a:pt x="0" y="0"/>
                </a:moveTo>
                <a:lnTo>
                  <a:pt x="487624" y="0"/>
                </a:lnTo>
                <a:lnTo>
                  <a:pt x="487624" y="487624"/>
                </a:lnTo>
                <a:lnTo>
                  <a:pt x="0" y="487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4809662" y="2051436"/>
            <a:ext cx="487624" cy="487624"/>
          </a:xfrm>
          <a:custGeom>
            <a:avLst/>
            <a:gdLst/>
            <a:ahLst/>
            <a:cxnLst/>
            <a:rect l="l" t="t" r="r" b="b"/>
            <a:pathLst>
              <a:path w="487624" h="487624">
                <a:moveTo>
                  <a:pt x="0" y="0"/>
                </a:moveTo>
                <a:lnTo>
                  <a:pt x="487624" y="0"/>
                </a:lnTo>
                <a:lnTo>
                  <a:pt x="487624" y="487624"/>
                </a:lnTo>
                <a:lnTo>
                  <a:pt x="0" y="4876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862663" y="5496766"/>
            <a:ext cx="487624" cy="487624"/>
          </a:xfrm>
          <a:custGeom>
            <a:avLst/>
            <a:gdLst/>
            <a:ahLst/>
            <a:cxnLst/>
            <a:rect l="l" t="t" r="r" b="b"/>
            <a:pathLst>
              <a:path w="487624" h="487624">
                <a:moveTo>
                  <a:pt x="0" y="0"/>
                </a:moveTo>
                <a:lnTo>
                  <a:pt x="487624" y="0"/>
                </a:lnTo>
                <a:lnTo>
                  <a:pt x="487624" y="487624"/>
                </a:lnTo>
                <a:lnTo>
                  <a:pt x="0" y="487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5053474" y="5496766"/>
            <a:ext cx="487624" cy="487624"/>
          </a:xfrm>
          <a:custGeom>
            <a:avLst/>
            <a:gdLst/>
            <a:ahLst/>
            <a:cxnLst/>
            <a:rect l="l" t="t" r="r" b="b"/>
            <a:pathLst>
              <a:path w="487624" h="487624">
                <a:moveTo>
                  <a:pt x="0" y="0"/>
                </a:moveTo>
                <a:lnTo>
                  <a:pt x="487624" y="0"/>
                </a:lnTo>
                <a:lnTo>
                  <a:pt x="487624" y="487624"/>
                </a:lnTo>
                <a:lnTo>
                  <a:pt x="0" y="487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1318554" y="1357035"/>
            <a:ext cx="6378797" cy="161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33333"/>
                </a:solidFill>
                <a:latin typeface="Migra"/>
              </a:rPr>
              <a:t>Zorlandığım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8360" y="2952563"/>
            <a:ext cx="7810940" cy="161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33333"/>
                </a:solidFill>
                <a:latin typeface="Migra Ultra-Bold Italics"/>
              </a:rPr>
              <a:t>Noktalar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088" y="2554011"/>
            <a:ext cx="21046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63D46"/>
                </a:solidFill>
                <a:latin typeface="Open Sauce"/>
              </a:rPr>
              <a:t>Tablo Yapısı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1758" y="6414874"/>
            <a:ext cx="1928023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63D46"/>
                </a:solidFill>
                <a:latin typeface="Open Sauce"/>
              </a:rPr>
              <a:t>Kütüphane seçimi (Pyqt5 mi ? Tkinter mı ?)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88567" y="6414874"/>
            <a:ext cx="195546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63D46"/>
                </a:solidFill>
                <a:latin typeface="Open Sauce"/>
              </a:rPr>
              <a:t>Pencereler arası geçiş işlemi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8567" y="2491435"/>
            <a:ext cx="2159572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63D46"/>
                </a:solidFill>
                <a:latin typeface="Open Sauce"/>
              </a:rPr>
              <a:t>Veri Tabanı bağlantısı ve girilen verilerin tabloma düşmemesi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35080" y="9285986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4102" y="534822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33333"/>
                </a:solidFill>
                <a:latin typeface="Open Sauce"/>
              </a:rPr>
              <a:t>AKILLI SEYAHAT YÖNETIMI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r="-7495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402282" y="4140180"/>
            <a:ext cx="4520588" cy="4899675"/>
            <a:chOff x="0" y="0"/>
            <a:chExt cx="1649774" cy="178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9774" cy="1788120"/>
            </a:xfrm>
            <a:custGeom>
              <a:avLst/>
              <a:gdLst/>
              <a:ahLst/>
              <a:cxnLst/>
              <a:rect l="l" t="t" r="r" b="b"/>
              <a:pathLst>
                <a:path w="1649774" h="1788120">
                  <a:moveTo>
                    <a:pt x="0" y="0"/>
                  </a:moveTo>
                  <a:lnTo>
                    <a:pt x="1649774" y="0"/>
                  </a:lnTo>
                  <a:lnTo>
                    <a:pt x="1649774" y="1788120"/>
                  </a:lnTo>
                  <a:lnTo>
                    <a:pt x="0" y="1788120"/>
                  </a:ln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83706" y="3930027"/>
            <a:ext cx="4520588" cy="4966417"/>
            <a:chOff x="0" y="0"/>
            <a:chExt cx="1649774" cy="1812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9774" cy="1812478"/>
            </a:xfrm>
            <a:custGeom>
              <a:avLst/>
              <a:gdLst/>
              <a:ahLst/>
              <a:cxnLst/>
              <a:rect l="l" t="t" r="r" b="b"/>
              <a:pathLst>
                <a:path w="1649774" h="1812478">
                  <a:moveTo>
                    <a:pt x="0" y="0"/>
                  </a:moveTo>
                  <a:lnTo>
                    <a:pt x="1649774" y="0"/>
                  </a:lnTo>
                  <a:lnTo>
                    <a:pt x="1649774" y="1812478"/>
                  </a:lnTo>
                  <a:lnTo>
                    <a:pt x="0" y="1812478"/>
                  </a:ln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38712" y="3996769"/>
            <a:ext cx="4520588" cy="4899675"/>
            <a:chOff x="0" y="0"/>
            <a:chExt cx="1649774" cy="178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9774" cy="1788120"/>
            </a:xfrm>
            <a:custGeom>
              <a:avLst/>
              <a:gdLst/>
              <a:ahLst/>
              <a:cxnLst/>
              <a:rect l="l" t="t" r="r" b="b"/>
              <a:pathLst>
                <a:path w="1649774" h="1788120">
                  <a:moveTo>
                    <a:pt x="0" y="0"/>
                  </a:moveTo>
                  <a:lnTo>
                    <a:pt x="1649774" y="0"/>
                  </a:lnTo>
                  <a:lnTo>
                    <a:pt x="1649774" y="1788120"/>
                  </a:lnTo>
                  <a:lnTo>
                    <a:pt x="0" y="1788120"/>
                  </a:lnTo>
                  <a:close/>
                </a:path>
              </a:pathLst>
            </a:custGeom>
            <a:solidFill>
              <a:srgbClr val="AF7A43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9" name="AutoShape 9"/>
          <p:cNvSpPr/>
          <p:nvPr/>
        </p:nvSpPr>
        <p:spPr>
          <a:xfrm>
            <a:off x="7890797" y="2749952"/>
            <a:ext cx="250640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0" name="AutoShape 10"/>
          <p:cNvSpPr/>
          <p:nvPr/>
        </p:nvSpPr>
        <p:spPr>
          <a:xfrm>
            <a:off x="2180459" y="5319739"/>
            <a:ext cx="250640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1" name="AutoShape 11"/>
          <p:cNvSpPr/>
          <p:nvPr/>
        </p:nvSpPr>
        <p:spPr>
          <a:xfrm>
            <a:off x="7890797" y="5329264"/>
            <a:ext cx="250640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2" name="AutoShape 12"/>
          <p:cNvSpPr/>
          <p:nvPr/>
        </p:nvSpPr>
        <p:spPr>
          <a:xfrm>
            <a:off x="13745803" y="5319739"/>
            <a:ext cx="250640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3" name="Group 13"/>
          <p:cNvGrpSpPr/>
          <p:nvPr/>
        </p:nvGrpSpPr>
        <p:grpSpPr>
          <a:xfrm>
            <a:off x="835665" y="3199028"/>
            <a:ext cx="1461997" cy="146199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0EB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83978" y="3265770"/>
            <a:ext cx="1461997" cy="146199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0EB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25368" y="3302415"/>
            <a:ext cx="1461997" cy="146199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F0EB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353318"/>
            <a:ext cx="16230600" cy="12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igra Extra-Light"/>
              </a:rPr>
              <a:t>Kazanımlar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2282" y="4575300"/>
            <a:ext cx="4062762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igra Extra-Light"/>
              </a:rPr>
              <a:t>Tkinter Kullanımı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12619" y="4642042"/>
            <a:ext cx="4062762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igra Extra-Light"/>
              </a:rPr>
              <a:t>MySql Programı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82684" y="4642042"/>
            <a:ext cx="4062762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igra Extra-Light"/>
              </a:rPr>
              <a:t>Genel Kazanım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273" y="3622119"/>
            <a:ext cx="12927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AF7A43"/>
                </a:solidFill>
                <a:latin typeface="Open Sauce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20282" y="3658764"/>
            <a:ext cx="138938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AF7A43"/>
                </a:solidFill>
                <a:latin typeface="Open Sauce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14627" y="3658764"/>
            <a:ext cx="12834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AF7A43"/>
                </a:solidFill>
                <a:latin typeface="Open Sauce Bold"/>
              </a:rPr>
              <a:t>3</a:t>
            </a:r>
          </a:p>
        </p:txBody>
      </p:sp>
      <p:sp>
        <p:nvSpPr>
          <p:cNvPr id="26" name="AutoShape 26"/>
          <p:cNvSpPr/>
          <p:nvPr/>
        </p:nvSpPr>
        <p:spPr>
          <a:xfrm>
            <a:off x="-534603" y="9479661"/>
            <a:ext cx="1714146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27" name="Freeform 27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TextBox 28"/>
          <p:cNvSpPr txBox="1"/>
          <p:nvPr/>
        </p:nvSpPr>
        <p:spPr>
          <a:xfrm>
            <a:off x="16735080" y="928122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07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87907" y="5626625"/>
            <a:ext cx="3349338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Tkinter içinde pencere oluşturma , pencere renklendirme , treeview  yapısı, genel tasarım yapıları.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69331" y="5734673"/>
            <a:ext cx="334933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Program içinde tabloya veri ekleme pcharm ile bağlantı kurma.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24337" y="5492323"/>
            <a:ext cx="334933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Zaman yönetimi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Araştırma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Proje Yönetimi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54102" y="534822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5F0EB"/>
                </a:solidFill>
                <a:latin typeface="Open Sauce"/>
              </a:rPr>
              <a:t>AKILLI SEYAHAT YÖNETIMI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48" y="1708196"/>
            <a:ext cx="7104925" cy="8960194"/>
            <a:chOff x="0" y="0"/>
            <a:chExt cx="9473233" cy="119469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896" r="27896"/>
            <a:stretch>
              <a:fillRect/>
            </a:stretch>
          </p:blipFill>
          <p:spPr>
            <a:xfrm>
              <a:off x="0" y="0"/>
              <a:ext cx="9473233" cy="1194692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133625" y="9479661"/>
            <a:ext cx="8473235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9729748" y="1221574"/>
            <a:ext cx="6525314" cy="84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8999">
                <a:solidFill>
                  <a:srgbClr val="333333"/>
                </a:solidFill>
                <a:latin typeface="Migra Extra-Light"/>
              </a:rPr>
              <a:t>Kaynakça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35080" y="928122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Open Sauce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102" y="534822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33333"/>
                </a:solidFill>
                <a:latin typeface="Open Sauce"/>
              </a:rPr>
              <a:t>AKILLI SEYAHAT YÖNETIMI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3483" y="2526950"/>
            <a:ext cx="10714517" cy="56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1-ChatGPT</a:t>
            </a:r>
          </a:p>
          <a:p>
            <a:pPr>
              <a:lnSpc>
                <a:spcPts val="5006"/>
              </a:lnSpc>
            </a:pPr>
            <a:endParaRPr lang="en-US" sz="3576">
              <a:solidFill>
                <a:srgbClr val="333333"/>
              </a:solidFill>
              <a:latin typeface="Open Sauce"/>
            </a:endParaRPr>
          </a:p>
          <a:p>
            <a:pPr>
              <a:lnSpc>
                <a:spcPts val="5006"/>
              </a:lnSpc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2-Blackboard</a:t>
            </a:r>
          </a:p>
          <a:p>
            <a:pPr>
              <a:lnSpc>
                <a:spcPts val="5006"/>
              </a:lnSpc>
            </a:pPr>
            <a:endParaRPr lang="en-US" sz="3576">
              <a:solidFill>
                <a:srgbClr val="333333"/>
              </a:solidFill>
              <a:latin typeface="Open Sauce"/>
            </a:endParaRPr>
          </a:p>
          <a:p>
            <a:pPr>
              <a:lnSpc>
                <a:spcPts val="5006"/>
              </a:lnSpc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3-Panopto</a:t>
            </a:r>
          </a:p>
          <a:p>
            <a:pPr>
              <a:lnSpc>
                <a:spcPts val="5006"/>
              </a:lnSpc>
            </a:pPr>
            <a:endParaRPr lang="en-US" sz="3576">
              <a:solidFill>
                <a:srgbClr val="333333"/>
              </a:solidFill>
              <a:latin typeface="Open Sauce"/>
            </a:endParaRPr>
          </a:p>
          <a:p>
            <a:pPr>
              <a:lnSpc>
                <a:spcPts val="5006"/>
              </a:lnSpc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4-Youtube/CodeLab</a:t>
            </a:r>
          </a:p>
          <a:p>
            <a:pPr>
              <a:lnSpc>
                <a:spcPts val="5006"/>
              </a:lnSpc>
            </a:pPr>
            <a:endParaRPr lang="en-US" sz="3576">
              <a:solidFill>
                <a:srgbClr val="333333"/>
              </a:solidFill>
              <a:latin typeface="Open Sauce"/>
            </a:endParaRPr>
          </a:p>
          <a:p>
            <a:pPr>
              <a:lnSpc>
                <a:spcPts val="5006"/>
              </a:lnSpc>
              <a:spcBef>
                <a:spcPct val="0"/>
              </a:spcBef>
            </a:pPr>
            <a:r>
              <a:rPr lang="en-US" sz="3576">
                <a:solidFill>
                  <a:srgbClr val="333333"/>
                </a:solidFill>
                <a:latin typeface="Open Sauce"/>
              </a:rPr>
              <a:t>5-Canva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33625" y="9479661"/>
            <a:ext cx="8473235" cy="0"/>
          </a:xfrm>
          <a:prstGeom prst="line">
            <a:avLst/>
          </a:prstGeom>
          <a:ln w="19050" cap="rnd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606860" y="9039508"/>
            <a:ext cx="918405" cy="918405"/>
          </a:xfrm>
          <a:custGeom>
            <a:avLst/>
            <a:gdLst/>
            <a:ahLst/>
            <a:cxnLst/>
            <a:rect l="l" t="t" r="r" b="b"/>
            <a:pathLst>
              <a:path w="918405" h="918405">
                <a:moveTo>
                  <a:pt x="0" y="0"/>
                </a:moveTo>
                <a:lnTo>
                  <a:pt x="918405" y="0"/>
                </a:lnTo>
                <a:lnTo>
                  <a:pt x="918405" y="918405"/>
                </a:lnTo>
                <a:lnTo>
                  <a:pt x="0" y="91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783054" y="4218680"/>
            <a:ext cx="9921551" cy="108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9"/>
              </a:lnSpc>
            </a:pPr>
            <a:r>
              <a:rPr lang="en-US" sz="11299">
                <a:solidFill>
                  <a:srgbClr val="333333"/>
                </a:solidFill>
                <a:latin typeface="Migra Extra-Light"/>
              </a:rPr>
              <a:t>TEŞEKKÜRLER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35080" y="9281223"/>
            <a:ext cx="6619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Open Sauce"/>
              </a:rPr>
              <a:t>09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102" y="534822"/>
            <a:ext cx="37696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33333"/>
                </a:solidFill>
                <a:latin typeface="Open Sauce"/>
              </a:rPr>
              <a:t>AKILLI SEYAHAT YÖNETIMI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Özel</PresentationFormat>
  <Paragraphs>84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20" baseType="lpstr">
      <vt:lpstr>Open Sauce Bold</vt:lpstr>
      <vt:lpstr>Open Sauce</vt:lpstr>
      <vt:lpstr>Migra Extra-Light Italics</vt:lpstr>
      <vt:lpstr>Migra Extra-Light</vt:lpstr>
      <vt:lpstr>Open Sauce Light Italics</vt:lpstr>
      <vt:lpstr>Migra Ultra-Bold Italics</vt:lpstr>
      <vt:lpstr>Migra</vt:lpstr>
      <vt:lpstr>Arial</vt:lpstr>
      <vt:lpstr>Calibri</vt:lpstr>
      <vt:lpstr>Migra Ultra-Bold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Yasin Emre Senturk</cp:lastModifiedBy>
  <cp:revision>2</cp:revision>
  <dcterms:created xsi:type="dcterms:W3CDTF">2006-08-16T00:00:00Z</dcterms:created>
  <dcterms:modified xsi:type="dcterms:W3CDTF">2023-12-27T14:20:41Z</dcterms:modified>
  <dc:identifier>DAF3_K6HcjQ</dc:identifier>
</cp:coreProperties>
</file>